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7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77AA8C-8949-42F4-96CE-4A6839E1C53E}" type="datetimeFigureOut">
              <a:rPr lang="en-US" smtClean="0"/>
              <a:pPr/>
              <a:t>3/10/2014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21FF43-0DEC-4B35-9C04-66EF214EAE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essence</a:t>
            </a:r>
            <a:r>
              <a:rPr lang="en-US" baseline="0" dirty="0" smtClean="0"/>
              <a:t> of our product line is our dating survey and the specially designed software that matches up clients.  The survey is conducted on-line from our web site.  Responses and client information is sent to our company email address where our </a:t>
            </a:r>
            <a:r>
              <a:rPr lang="en-US" baseline="0" smtClean="0"/>
              <a:t>IT Department </a:t>
            </a:r>
            <a:r>
              <a:rPr lang="en-US" baseline="0" dirty="0" smtClean="0"/>
              <a:t>creates a data base file of respondents.</a:t>
            </a:r>
            <a:endParaRPr lang="en-US" dirty="0"/>
          </a:p>
        </p:txBody>
      </p:sp>
      <p:sp>
        <p:nvSpPr>
          <p:cNvPr id="4" name="Slide Number Placeholder 3"/>
          <p:cNvSpPr>
            <a:spLocks noGrp="1"/>
          </p:cNvSpPr>
          <p:nvPr>
            <p:ph type="sldNum" sz="quarter" idx="10"/>
          </p:nvPr>
        </p:nvSpPr>
        <p:spPr/>
        <p:txBody>
          <a:bodyPr/>
          <a:lstStyle/>
          <a:p>
            <a:fld id="{0EBF4E42-64E1-442A-8996-DD5C3EDCFC32}"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our matching section of the program.  The selected respondent, Janet </a:t>
            </a:r>
            <a:r>
              <a:rPr lang="en-US" dirty="0" err="1" smtClean="0"/>
              <a:t>Coy’s</a:t>
            </a:r>
            <a:r>
              <a:rPr lang="en-US" dirty="0" smtClean="0"/>
              <a:t> top match is Jerry Bell.</a:t>
            </a:r>
            <a:r>
              <a:rPr lang="en-US" baseline="0" dirty="0" smtClean="0"/>
              <a:t>  You can also check all of her and </a:t>
            </a:r>
            <a:r>
              <a:rPr lang="en-US" baseline="0" smtClean="0"/>
              <a:t>his responses </a:t>
            </a:r>
            <a:r>
              <a:rPr lang="en-US" baseline="0" dirty="0" smtClean="0"/>
              <a:t>to each </a:t>
            </a:r>
            <a:r>
              <a:rPr lang="en-US" baseline="0" smtClean="0"/>
              <a:t>question responses.</a:t>
            </a:r>
            <a:r>
              <a:rPr lang="en-US" smtClean="0"/>
              <a:t> </a:t>
            </a:r>
            <a:endParaRPr lang="en-US" dirty="0"/>
          </a:p>
        </p:txBody>
      </p:sp>
      <p:sp>
        <p:nvSpPr>
          <p:cNvPr id="4" name="Slide Number Placeholder 3"/>
          <p:cNvSpPr>
            <a:spLocks noGrp="1"/>
          </p:cNvSpPr>
          <p:nvPr>
            <p:ph type="sldNum" sz="quarter" idx="10"/>
          </p:nvPr>
        </p:nvSpPr>
        <p:spPr/>
        <p:txBody>
          <a:bodyPr/>
          <a:lstStyle/>
          <a:p>
            <a:fld id="{22DB757F-A4BE-45D9-885B-334E45DCD71D}"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the results of the profile page</a:t>
            </a:r>
            <a:r>
              <a:rPr lang="en-US" baseline="0" dirty="0" smtClean="0"/>
              <a:t> of our program.  It is a profile of Janet Coy.  The profile is determined by a series of algorithms that are tied to each response in </a:t>
            </a:r>
            <a:r>
              <a:rPr lang="en-US" baseline="0" smtClean="0"/>
              <a:t>the questionnaire.</a:t>
            </a:r>
            <a:endParaRPr lang="en-US" dirty="0"/>
          </a:p>
        </p:txBody>
      </p:sp>
      <p:sp>
        <p:nvSpPr>
          <p:cNvPr id="4" name="Slide Number Placeholder 3"/>
          <p:cNvSpPr>
            <a:spLocks noGrp="1"/>
          </p:cNvSpPr>
          <p:nvPr>
            <p:ph type="sldNum" sz="quarter" idx="10"/>
          </p:nvPr>
        </p:nvSpPr>
        <p:spPr/>
        <p:txBody>
          <a:bodyPr/>
          <a:lstStyle/>
          <a:p>
            <a:fld id="{B9C97DC4-CAD2-4DA4-B526-8C98049AD3D3}"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Monthly financial statements were prepared.  We entered trial balance totals into a specially designed spreadsheet to get yearly</a:t>
            </a:r>
            <a:r>
              <a:rPr lang="en-US" baseline="0" dirty="0" smtClean="0"/>
              <a:t> statements.  The only month we showed a loss was November.  All other months surpassed </a:t>
            </a:r>
            <a:r>
              <a:rPr lang="en-US" baseline="0" smtClean="0"/>
              <a:t>our break even projections</a:t>
            </a:r>
            <a:endParaRPr lang="en-US"/>
          </a:p>
        </p:txBody>
      </p:sp>
      <p:sp>
        <p:nvSpPr>
          <p:cNvPr id="4" name="Slide Number Placeholder 3"/>
          <p:cNvSpPr>
            <a:spLocks noGrp="1"/>
          </p:cNvSpPr>
          <p:nvPr>
            <p:ph type="sldNum" sz="quarter" idx="10"/>
          </p:nvPr>
        </p:nvSpPr>
        <p:spPr/>
        <p:txBody>
          <a:bodyPr/>
          <a:lstStyle/>
          <a:p>
            <a:fld id="{45C02AF8-DF63-472A-AFA3-7F00DF5F8CAD}"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were profitable.  We had excellent sales. Changes at Trade Show will increase sales.  We plan to attend an additional trade show next year.  We will have a grand opening.  Plans to convert on-line survey.  Depreciation schedule to minimize taxes.</a:t>
            </a:r>
            <a:endParaRPr lang="en-US" dirty="0"/>
          </a:p>
        </p:txBody>
      </p:sp>
      <p:sp>
        <p:nvSpPr>
          <p:cNvPr id="4" name="Slide Number Placeholder 3"/>
          <p:cNvSpPr>
            <a:spLocks noGrp="1"/>
          </p:cNvSpPr>
          <p:nvPr>
            <p:ph type="sldNum" sz="quarter" idx="10"/>
          </p:nvPr>
        </p:nvSpPr>
        <p:spPr/>
        <p:txBody>
          <a:bodyPr/>
          <a:lstStyle/>
          <a:p>
            <a:fld id="{DA9EE1BD-B5CF-445D-BF37-315C3B63AA2E}"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Books were closed each month, cash was</a:t>
            </a:r>
            <a:r>
              <a:rPr lang="en-US" baseline="0" dirty="0" smtClean="0"/>
              <a:t> proved, bank reconciliations provided, accounts receivable recent.  Debt limited to Note from VEC, all payroll taxes paid.</a:t>
            </a:r>
            <a:endParaRPr lang="en-US" dirty="0"/>
          </a:p>
        </p:txBody>
      </p:sp>
      <p:sp>
        <p:nvSpPr>
          <p:cNvPr id="4" name="Slide Number Placeholder 3"/>
          <p:cNvSpPr>
            <a:spLocks noGrp="1"/>
          </p:cNvSpPr>
          <p:nvPr>
            <p:ph type="sldNum" sz="quarter" idx="10"/>
          </p:nvPr>
        </p:nvSpPr>
        <p:spPr/>
        <p:txBody>
          <a:bodyPr/>
          <a:lstStyle/>
          <a:p>
            <a:fld id="{D08B864B-BDFB-40BD-A0BD-31F3983663CE}"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Top</a:t>
            </a:r>
            <a:r>
              <a:rPr lang="en-US" baseline="0" dirty="0" smtClean="0"/>
              <a:t> spreadsheet combines all trial balances: November through April.  Numbers from April are all asset, liabilities, and stockholders balances.  Expenses and revenues are entered from each month’s trial balance.  The trial balance appears just below.  Sheet 2 shows our yearly  income statement and Sheet 3 our balance sheet.</a:t>
            </a:r>
          </a:p>
          <a:p>
            <a:endParaRPr lang="en-US" dirty="0"/>
          </a:p>
        </p:txBody>
      </p:sp>
      <p:sp>
        <p:nvSpPr>
          <p:cNvPr id="4" name="Slide Number Placeholder 3"/>
          <p:cNvSpPr>
            <a:spLocks noGrp="1"/>
          </p:cNvSpPr>
          <p:nvPr>
            <p:ph type="sldNum" sz="quarter" idx="10"/>
          </p:nvPr>
        </p:nvSpPr>
        <p:spPr/>
        <p:txBody>
          <a:bodyPr/>
          <a:lstStyle/>
          <a:p>
            <a:fld id="{146A4021-78FD-47DC-8925-4774F36A965A}"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finished our web page using a template.  Sections included home, about us, our</a:t>
            </a:r>
            <a:r>
              <a:rPr lang="en-US" baseline="0" dirty="0" smtClean="0"/>
              <a:t> services page/prices and on-line survey page.  We had it hosted by our school server and listed the URL with the VEC office.  We competed in both the video commercial and web page design competitions. </a:t>
            </a:r>
            <a:endParaRPr lang="en-US" dirty="0"/>
          </a:p>
        </p:txBody>
      </p:sp>
      <p:sp>
        <p:nvSpPr>
          <p:cNvPr id="4" name="Slide Number Placeholder 3"/>
          <p:cNvSpPr>
            <a:spLocks noGrp="1"/>
          </p:cNvSpPr>
          <p:nvPr>
            <p:ph type="sldNum" sz="quarter" idx="10"/>
          </p:nvPr>
        </p:nvSpPr>
        <p:spPr/>
        <p:txBody>
          <a:bodyPr/>
          <a:lstStyle/>
          <a:p>
            <a:fld id="{3D90ADD7-ACE4-4B62-885D-ED5680F0D4EB}"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4D9565-ADD9-4B4F-B48E-22E7D2BA8392}"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pPr algn="l" eaLnBrk="1" latinLnBrk="0" hangingPunct="1"/>
            <a:fld id="{48D92626-37D2-4832-BF7A-BC283494A20D}" type="datetimeFigureOut">
              <a:rPr lang="en-US" smtClean="0"/>
              <a:pPr algn="l" eaLnBrk="1" latinLnBrk="0" hangingPunct="1"/>
              <a:t>3/10/2014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pPr/>
              <a:t>3/10/2014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pPr/>
              <a:t>3/10/2014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pPr/>
              <a:t>3/10/2014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pPr algn="l" eaLnBrk="1" latinLnBrk="0" hangingPunct="1"/>
            <a:fld id="{48D92626-37D2-4832-BF7A-BC283494A20D}" type="datetimeFigureOut">
              <a:rPr lang="en-US" smtClean="0"/>
              <a:pPr algn="l" eaLnBrk="1" latinLnBrk="0" hangingPunct="1"/>
              <a:t>3/10/2014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D92626-37D2-4832-BF7A-BC283494A20D}" type="datetimeFigureOut">
              <a:rPr lang="en-US" smtClean="0"/>
              <a:pPr/>
              <a:t>3/10/2014</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C592886-E571-45D5-8B56-343DC94F8FA6}" type="slidenum">
              <a:rPr kumimoji="0" lang="en-US" smtClean="0"/>
              <a:pPr/>
              <a:t>‹#›</a:t>
            </a:fld>
            <a:endParaRPr kumimoji="0"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D92626-37D2-4832-BF7A-BC283494A20D}" type="datetimeFigureOut">
              <a:rPr lang="en-US" smtClean="0"/>
              <a:pPr/>
              <a:t>3/10/2014</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C592886-E571-45D5-8B56-343DC94F8FA6}"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8D92626-37D2-4832-BF7A-BC283494A20D}" type="datetimeFigureOut">
              <a:rPr lang="en-US" smtClean="0"/>
              <a:pPr/>
              <a:t>3/10/2014</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8C592886-E571-45D5-8B56-343DC94F8FA6}" type="slidenum">
              <a:rPr kumimoji="0" lang="en-US" smtClean="0"/>
              <a:pPr/>
              <a:t>‹#›</a:t>
            </a:fld>
            <a:endParaRPr kumimoji="0"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8D92626-37D2-4832-BF7A-BC283494A20D}" type="datetimeFigureOut">
              <a:rPr lang="en-US" smtClean="0"/>
              <a:pPr/>
              <a:t>3/10/2014</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8C592886-E571-45D5-8B56-343DC94F8FA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pPr algn="l" eaLnBrk="1" latinLnBrk="0" hangingPunct="1"/>
            <a:fld id="{48D92626-37D2-4832-BF7A-BC283494A20D}" type="datetimeFigureOut">
              <a:rPr lang="en-US" smtClean="0"/>
              <a:pPr algn="l" eaLnBrk="1" latinLnBrk="0" hangingPunct="1"/>
              <a:t>3/10/2014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pPr algn="l" eaLnBrk="1" latinLnBrk="0" hangingPunct="1"/>
            <a:fld id="{48D92626-37D2-4832-BF7A-BC283494A20D}" type="datetimeFigureOut">
              <a:rPr lang="en-US" smtClean="0"/>
              <a:pPr algn="l" eaLnBrk="1" latinLnBrk="0" hangingPunct="1"/>
              <a:t>3/10/2014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lgn="r" eaLnBrk="1" latinLnBrk="0" hangingPunct="1"/>
            <a:endParaRPr kumimoji="0" lang="en-US" sz="1300" dirty="0">
              <a:solidFill>
                <a:schemeClr val="bg2">
                  <a:tint val="60000"/>
                  <a:satMod val="155000"/>
                </a:schemeClr>
              </a:solidFill>
            </a:endParaRP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lgn="l" eaLnBrk="1" latinLnBrk="0" hangingPunct="1"/>
            <a:fld id="{48D92626-37D2-4832-BF7A-BC283494A20D}" type="datetimeFigureOut">
              <a:rPr lang="en-US" smtClean="0"/>
              <a:pPr algn="l" eaLnBrk="1" latinLnBrk="0" hangingPunct="1"/>
              <a:t>3/10/2014</a:t>
            </a:fld>
            <a:endParaRPr lang="en-US" sz="1300" dirty="0">
              <a:solidFill>
                <a:schemeClr val="bg2">
                  <a:tint val="60000"/>
                  <a:satMod val="155000"/>
                </a:schemeClr>
              </a:solidFill>
            </a:endParaRP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creencast.com/t/cuLgc3gXn0"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audio" Target="file:///C:\Users\Jerry%20Belch\Documents\Annual%20Report\CEO%20Audio.wm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janetbelch.com/AnnualReport/DatingSurveyNew.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janetbelch.com/AnnualReport/Financials%20Summary%20Final.xls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err="1" smtClean="0"/>
              <a:t>LoveBytes</a:t>
            </a:r>
            <a:r>
              <a:rPr lang="en-US" dirty="0" smtClean="0"/>
              <a:t> </a:t>
            </a:r>
            <a:r>
              <a:rPr lang="en-US" smtClean="0"/>
              <a:t>Annual Report</a:t>
            </a:r>
            <a:br>
              <a:rPr lang="en-US" smtClean="0"/>
            </a:br>
            <a:r>
              <a:rPr lang="en-US" smtClean="0"/>
              <a:t>May 31, 2014</a:t>
            </a:r>
            <a:endParaRPr lang="en-US" dirty="0"/>
          </a:p>
        </p:txBody>
      </p:sp>
      <p:sp>
        <p:nvSpPr>
          <p:cNvPr id="3" name="Subtitle 2"/>
          <p:cNvSpPr>
            <a:spLocks noGrp="1"/>
          </p:cNvSpPr>
          <p:nvPr>
            <p:ph type="subTitle" idx="1"/>
          </p:nvPr>
        </p:nvSpPr>
        <p:spPr/>
        <p:txBody>
          <a:bodyPr/>
          <a:lstStyle/>
          <a:p>
            <a:r>
              <a:rPr lang="en-US" dirty="0" smtClean="0"/>
              <a:t>A computer dating service for young adults</a:t>
            </a:r>
            <a:endParaRPr lang="en-US" dirty="0"/>
          </a:p>
        </p:txBody>
      </p:sp>
      <p:pic>
        <p:nvPicPr>
          <p:cNvPr id="4" name="Picture 3" descr="New Logo.jpg"/>
          <p:cNvPicPr>
            <a:picLocks noChangeAspect="1"/>
          </p:cNvPicPr>
          <p:nvPr/>
        </p:nvPicPr>
        <p:blipFill>
          <a:blip r:embed="rId2" cstate="print"/>
          <a:stretch>
            <a:fillRect/>
          </a:stretch>
        </p:blipFill>
        <p:spPr>
          <a:xfrm>
            <a:off x="381000" y="3962400"/>
            <a:ext cx="4254500" cy="2463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2057399"/>
          </a:xfrm>
        </p:spPr>
        <p:txBody>
          <a:bodyPr>
            <a:normAutofit fontScale="90000"/>
          </a:bodyPr>
          <a:lstStyle/>
          <a:p>
            <a:r>
              <a:rPr lang="en-US" sz="4000" dirty="0" smtClean="0"/>
              <a:t>Information</a:t>
            </a:r>
            <a:r>
              <a:rPr lang="en-US" dirty="0" smtClean="0"/>
              <a:t> Technology</a:t>
            </a:r>
            <a:br>
              <a:rPr lang="en-US" dirty="0" smtClean="0"/>
            </a:br>
            <a:r>
              <a:rPr lang="en-US" dirty="0" smtClean="0"/>
              <a:t>Annual Report</a:t>
            </a:r>
            <a:br>
              <a:rPr lang="en-US" dirty="0" smtClean="0"/>
            </a:br>
            <a:r>
              <a:rPr lang="en-US" dirty="0" smtClean="0"/>
              <a:t>June 1, 20XX</a:t>
            </a:r>
            <a:endParaRPr lang="en-US" dirty="0"/>
          </a:p>
        </p:txBody>
      </p:sp>
      <p:sp>
        <p:nvSpPr>
          <p:cNvPr id="3" name="Subtitle 2"/>
          <p:cNvSpPr>
            <a:spLocks noGrp="1"/>
          </p:cNvSpPr>
          <p:nvPr>
            <p:ph type="subTitle" idx="1"/>
          </p:nvPr>
        </p:nvSpPr>
        <p:spPr>
          <a:xfrm>
            <a:off x="1371600" y="2514600"/>
            <a:ext cx="6400800" cy="762000"/>
          </a:xfrm>
        </p:spPr>
        <p:txBody>
          <a:bodyPr/>
          <a:lstStyle/>
          <a:p>
            <a:r>
              <a:rPr lang="en-US" dirty="0" smtClean="0">
                <a:hlinkClick r:id="rId3"/>
              </a:rPr>
              <a:t>Watching </a:t>
            </a:r>
            <a:r>
              <a:rPr lang="en-US" dirty="0" err="1" smtClean="0">
                <a:hlinkClick r:id="rId3"/>
              </a:rPr>
              <a:t>LoveBytes</a:t>
            </a:r>
            <a:r>
              <a:rPr lang="en-US" dirty="0" smtClean="0">
                <a:hlinkClick r:id="rId3"/>
              </a:rPr>
              <a:t> Work</a:t>
            </a:r>
            <a:endParaRPr lang="en-US" dirty="0"/>
          </a:p>
        </p:txBody>
      </p:sp>
      <p:graphicFrame>
        <p:nvGraphicFramePr>
          <p:cNvPr id="4" name="Table 3"/>
          <p:cNvGraphicFramePr>
            <a:graphicFrameLocks noGrp="1"/>
          </p:cNvGraphicFramePr>
          <p:nvPr/>
        </p:nvGraphicFramePr>
        <p:xfrm>
          <a:off x="1524000" y="3276602"/>
          <a:ext cx="6096000" cy="3124198"/>
        </p:xfrm>
        <a:graphic>
          <a:graphicData uri="http://schemas.openxmlformats.org/drawingml/2006/table">
            <a:tbl>
              <a:tblPr firstRow="1" bandRow="1">
                <a:tableStyleId>{5C22544A-7EE6-4342-B048-85BDC9FD1C3A}</a:tableStyleId>
              </a:tblPr>
              <a:tblGrid>
                <a:gridCol w="3048000"/>
                <a:gridCol w="3048000"/>
              </a:tblGrid>
              <a:tr h="446314">
                <a:tc>
                  <a:txBody>
                    <a:bodyPr/>
                    <a:lstStyle/>
                    <a:p>
                      <a:r>
                        <a:rPr lang="en-US" dirty="0" smtClean="0">
                          <a:solidFill>
                            <a:schemeClr val="bg1"/>
                          </a:solidFill>
                        </a:rPr>
                        <a:t>Task</a:t>
                      </a:r>
                      <a:endParaRPr lang="en-US" dirty="0">
                        <a:solidFill>
                          <a:schemeClr val="bg1"/>
                        </a:solidFill>
                      </a:endParaRPr>
                    </a:p>
                  </a:txBody>
                  <a:tcPr/>
                </a:tc>
                <a:tc>
                  <a:txBody>
                    <a:bodyPr/>
                    <a:lstStyle/>
                    <a:p>
                      <a:r>
                        <a:rPr lang="en-US" dirty="0" smtClean="0">
                          <a:solidFill>
                            <a:schemeClr val="bg1"/>
                          </a:solidFill>
                        </a:rPr>
                        <a:t>Result</a:t>
                      </a:r>
                      <a:endParaRPr lang="en-US" dirty="0">
                        <a:solidFill>
                          <a:schemeClr val="bg1"/>
                        </a:solidFill>
                      </a:endParaRPr>
                    </a:p>
                  </a:txBody>
                  <a:tcPr/>
                </a:tc>
              </a:tr>
              <a:tr h="446314">
                <a:tc>
                  <a:txBody>
                    <a:bodyPr/>
                    <a:lstStyle/>
                    <a:p>
                      <a:r>
                        <a:rPr lang="en-US" dirty="0" smtClean="0"/>
                        <a:t>Web Page </a:t>
                      </a:r>
                      <a:endParaRPr lang="en-US" dirty="0"/>
                    </a:p>
                  </a:txBody>
                  <a:tcPr/>
                </a:tc>
                <a:tc>
                  <a:txBody>
                    <a:bodyPr/>
                    <a:lstStyle/>
                    <a:p>
                      <a:r>
                        <a:rPr lang="en-US" dirty="0" smtClean="0"/>
                        <a:t>Done</a:t>
                      </a:r>
                      <a:endParaRPr lang="en-US" dirty="0"/>
                    </a:p>
                  </a:txBody>
                  <a:tcPr/>
                </a:tc>
              </a:tr>
              <a:tr h="446314">
                <a:tc>
                  <a:txBody>
                    <a:bodyPr/>
                    <a:lstStyle/>
                    <a:p>
                      <a:r>
                        <a:rPr lang="en-US" dirty="0" smtClean="0"/>
                        <a:t>Video Commercial</a:t>
                      </a:r>
                      <a:endParaRPr lang="en-US" dirty="0"/>
                    </a:p>
                  </a:txBody>
                  <a:tcPr/>
                </a:tc>
                <a:tc>
                  <a:txBody>
                    <a:bodyPr/>
                    <a:lstStyle/>
                    <a:p>
                      <a:r>
                        <a:rPr lang="en-US" dirty="0" smtClean="0"/>
                        <a:t>Done</a:t>
                      </a:r>
                      <a:endParaRPr lang="en-US" dirty="0"/>
                    </a:p>
                  </a:txBody>
                  <a:tcPr/>
                </a:tc>
              </a:tr>
              <a:tr h="446314">
                <a:tc>
                  <a:txBody>
                    <a:bodyPr/>
                    <a:lstStyle/>
                    <a:p>
                      <a:r>
                        <a:rPr lang="en-US" dirty="0" smtClean="0"/>
                        <a:t>Year end video</a:t>
                      </a:r>
                      <a:endParaRPr lang="en-US" dirty="0"/>
                    </a:p>
                  </a:txBody>
                  <a:tcPr/>
                </a:tc>
                <a:tc>
                  <a:txBody>
                    <a:bodyPr/>
                    <a:lstStyle/>
                    <a:p>
                      <a:r>
                        <a:rPr lang="en-US" dirty="0" smtClean="0"/>
                        <a:t>Done</a:t>
                      </a:r>
                      <a:endParaRPr lang="en-US" dirty="0"/>
                    </a:p>
                  </a:txBody>
                  <a:tcPr/>
                </a:tc>
              </a:tr>
              <a:tr h="446314">
                <a:tc>
                  <a:txBody>
                    <a:bodyPr/>
                    <a:lstStyle/>
                    <a:p>
                      <a:r>
                        <a:rPr lang="en-US" dirty="0" smtClean="0"/>
                        <a:t>Internet Ad</a:t>
                      </a:r>
                      <a:endParaRPr lang="en-US" dirty="0"/>
                    </a:p>
                  </a:txBody>
                  <a:tcPr/>
                </a:tc>
                <a:tc>
                  <a:txBody>
                    <a:bodyPr/>
                    <a:lstStyle/>
                    <a:p>
                      <a:r>
                        <a:rPr lang="en-US" dirty="0" smtClean="0"/>
                        <a:t>Next Year</a:t>
                      </a:r>
                      <a:endParaRPr lang="en-US" dirty="0"/>
                    </a:p>
                  </a:txBody>
                  <a:tcPr/>
                </a:tc>
              </a:tr>
              <a:tr h="446314">
                <a:tc>
                  <a:txBody>
                    <a:bodyPr/>
                    <a:lstStyle/>
                    <a:p>
                      <a:r>
                        <a:rPr lang="en-US" dirty="0" smtClean="0"/>
                        <a:t>Listed in shopping mall</a:t>
                      </a:r>
                      <a:endParaRPr lang="en-US" dirty="0"/>
                    </a:p>
                  </a:txBody>
                  <a:tcPr/>
                </a:tc>
                <a:tc>
                  <a:txBody>
                    <a:bodyPr/>
                    <a:lstStyle/>
                    <a:p>
                      <a:r>
                        <a:rPr lang="en-US" dirty="0" smtClean="0"/>
                        <a:t>Done</a:t>
                      </a:r>
                      <a:endParaRPr lang="en-US" dirty="0"/>
                    </a:p>
                  </a:txBody>
                  <a:tcPr/>
                </a:tc>
              </a:tr>
              <a:tr h="446314">
                <a:tc>
                  <a:txBody>
                    <a:bodyPr/>
                    <a:lstStyle/>
                    <a:p>
                      <a:r>
                        <a:rPr lang="en-US" dirty="0" smtClean="0"/>
                        <a:t>Competed in competitions</a:t>
                      </a:r>
                      <a:endParaRPr lang="en-US" dirty="0"/>
                    </a:p>
                  </a:txBody>
                  <a:tcPr/>
                </a:tc>
                <a:tc>
                  <a:txBody>
                    <a:bodyPr/>
                    <a:lstStyle/>
                    <a:p>
                      <a:r>
                        <a:rPr lang="en-US" dirty="0" smtClean="0"/>
                        <a:t>Done</a:t>
                      </a:r>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048000"/>
          </a:xfrm>
        </p:spPr>
        <p:txBody>
          <a:bodyPr>
            <a:normAutofit/>
          </a:bodyPr>
          <a:lstStyle/>
          <a:p>
            <a:pPr algn="l"/>
            <a:r>
              <a:rPr lang="en-US" sz="2000" dirty="0" smtClean="0"/>
              <a:t>Human Resources</a:t>
            </a:r>
            <a:br>
              <a:rPr lang="en-US" sz="2000" dirty="0" smtClean="0"/>
            </a:br>
            <a:r>
              <a:rPr lang="en-US" sz="2000" dirty="0" smtClean="0"/>
              <a:t>Annual Report</a:t>
            </a:r>
            <a:br>
              <a:rPr lang="en-US" sz="2000" dirty="0" smtClean="0"/>
            </a:br>
            <a:r>
              <a:rPr lang="en-US" sz="2000" dirty="0" smtClean="0"/>
              <a:t>June 1, 20XX</a:t>
            </a:r>
            <a:br>
              <a:rPr lang="en-US" sz="2000" dirty="0" smtClean="0"/>
            </a:br>
            <a:endParaRPr lang="en-US" sz="2000" dirty="0"/>
          </a:p>
        </p:txBody>
      </p:sp>
      <p:sp>
        <p:nvSpPr>
          <p:cNvPr id="3" name="Subtitle 2"/>
          <p:cNvSpPr>
            <a:spLocks noGrp="1"/>
          </p:cNvSpPr>
          <p:nvPr>
            <p:ph type="subTitle" idx="1"/>
          </p:nvPr>
        </p:nvSpPr>
        <p:spPr>
          <a:xfrm>
            <a:off x="762000" y="2819400"/>
            <a:ext cx="7931834" cy="4724400"/>
          </a:xfrm>
        </p:spPr>
        <p:txBody>
          <a:bodyPr/>
          <a:lstStyle/>
          <a:p>
            <a:r>
              <a:rPr lang="en-US" dirty="0" smtClean="0"/>
              <a:t>Accomplishments</a:t>
            </a:r>
            <a:endParaRPr lang="en-US" dirty="0"/>
          </a:p>
        </p:txBody>
      </p:sp>
      <p:graphicFrame>
        <p:nvGraphicFramePr>
          <p:cNvPr id="4" name="Table 3"/>
          <p:cNvGraphicFramePr>
            <a:graphicFrameLocks noGrp="1"/>
          </p:cNvGraphicFramePr>
          <p:nvPr/>
        </p:nvGraphicFramePr>
        <p:xfrm>
          <a:off x="1295399" y="3733798"/>
          <a:ext cx="6477001" cy="2253342"/>
        </p:xfrm>
        <a:graphic>
          <a:graphicData uri="http://schemas.openxmlformats.org/drawingml/2006/table">
            <a:tbl>
              <a:tblPr firstRow="1" bandRow="1">
                <a:tableStyleId>{5C22544A-7EE6-4342-B048-85BDC9FD1C3A}</a:tableStyleId>
              </a:tblPr>
              <a:tblGrid>
                <a:gridCol w="3124201"/>
                <a:gridCol w="3352800"/>
              </a:tblGrid>
              <a:tr h="375557">
                <a:tc>
                  <a:txBody>
                    <a:bodyPr/>
                    <a:lstStyle/>
                    <a:p>
                      <a:r>
                        <a:rPr lang="en-US" sz="1400" dirty="0" smtClean="0"/>
                        <a:t>Monthly Newsletter</a:t>
                      </a:r>
                      <a:endParaRPr lang="en-US" sz="1400" dirty="0"/>
                    </a:p>
                  </a:txBody>
                  <a:tcPr/>
                </a:tc>
                <a:tc>
                  <a:txBody>
                    <a:bodyPr/>
                    <a:lstStyle/>
                    <a:p>
                      <a:r>
                        <a:rPr lang="en-US" sz="1400" dirty="0" smtClean="0"/>
                        <a:t>Done</a:t>
                      </a:r>
                      <a:endParaRPr lang="en-US" sz="1400" dirty="0"/>
                    </a:p>
                  </a:txBody>
                  <a:tcPr/>
                </a:tc>
              </a:tr>
              <a:tr h="375557">
                <a:tc>
                  <a:txBody>
                    <a:bodyPr/>
                    <a:lstStyle/>
                    <a:p>
                      <a:r>
                        <a:rPr lang="en-US" sz="1400" dirty="0" smtClean="0"/>
                        <a:t>Employee Manual</a:t>
                      </a:r>
                      <a:endParaRPr lang="en-US" sz="1400" dirty="0"/>
                    </a:p>
                  </a:txBody>
                  <a:tcPr/>
                </a:tc>
                <a:tc>
                  <a:txBody>
                    <a:bodyPr/>
                    <a:lstStyle/>
                    <a:p>
                      <a:r>
                        <a:rPr lang="en-US" sz="1400" dirty="0" smtClean="0"/>
                        <a:t>Done</a:t>
                      </a:r>
                      <a:endParaRPr lang="en-US" sz="1400" dirty="0"/>
                    </a:p>
                  </a:txBody>
                  <a:tcPr/>
                </a:tc>
              </a:tr>
              <a:tr h="375557">
                <a:tc>
                  <a:txBody>
                    <a:bodyPr/>
                    <a:lstStyle/>
                    <a:p>
                      <a:r>
                        <a:rPr lang="en-US" sz="1400" dirty="0" smtClean="0"/>
                        <a:t>Professional Development</a:t>
                      </a:r>
                      <a:endParaRPr lang="en-US" sz="1400" dirty="0"/>
                    </a:p>
                  </a:txBody>
                  <a:tcPr/>
                </a:tc>
                <a:tc>
                  <a:txBody>
                    <a:bodyPr/>
                    <a:lstStyle/>
                    <a:p>
                      <a:r>
                        <a:rPr lang="en-US" sz="1400" dirty="0" smtClean="0"/>
                        <a:t>Done</a:t>
                      </a:r>
                      <a:endParaRPr lang="en-US" sz="1400" dirty="0"/>
                    </a:p>
                  </a:txBody>
                  <a:tcPr/>
                </a:tc>
              </a:tr>
              <a:tr h="375557">
                <a:tc>
                  <a:txBody>
                    <a:bodyPr/>
                    <a:lstStyle/>
                    <a:p>
                      <a:r>
                        <a:rPr lang="en-US" sz="1400" dirty="0" smtClean="0"/>
                        <a:t>Update company forms</a:t>
                      </a:r>
                      <a:endParaRPr lang="en-US" sz="1400" dirty="0"/>
                    </a:p>
                  </a:txBody>
                  <a:tcPr/>
                </a:tc>
                <a:tc>
                  <a:txBody>
                    <a:bodyPr/>
                    <a:lstStyle/>
                    <a:p>
                      <a:r>
                        <a:rPr lang="en-US" sz="1400" dirty="0" smtClean="0"/>
                        <a:t>Done</a:t>
                      </a:r>
                      <a:endParaRPr lang="en-US" sz="1400" dirty="0"/>
                    </a:p>
                  </a:txBody>
                  <a:tcPr/>
                </a:tc>
              </a:tr>
              <a:tr h="375557">
                <a:tc>
                  <a:txBody>
                    <a:bodyPr/>
                    <a:lstStyle/>
                    <a:p>
                      <a:r>
                        <a:rPr lang="en-US" sz="1400" dirty="0" smtClean="0"/>
                        <a:t>Filing System</a:t>
                      </a:r>
                      <a:r>
                        <a:rPr lang="en-US" sz="1400" baseline="0" dirty="0" smtClean="0"/>
                        <a:t> set up</a:t>
                      </a:r>
                      <a:endParaRPr lang="en-US" sz="1400" dirty="0"/>
                    </a:p>
                  </a:txBody>
                  <a:tcPr/>
                </a:tc>
                <a:tc>
                  <a:txBody>
                    <a:bodyPr/>
                    <a:lstStyle/>
                    <a:p>
                      <a:r>
                        <a:rPr lang="en-US" sz="1400" dirty="0" smtClean="0"/>
                        <a:t>Done</a:t>
                      </a:r>
                      <a:endParaRPr lang="en-US" sz="1400" dirty="0"/>
                    </a:p>
                  </a:txBody>
                  <a:tcPr/>
                </a:tc>
              </a:tr>
              <a:tr h="375557">
                <a:tc>
                  <a:txBody>
                    <a:bodyPr/>
                    <a:lstStyle/>
                    <a:p>
                      <a:r>
                        <a:rPr lang="en-US" sz="1400" dirty="0" smtClean="0"/>
                        <a:t>Employee of the month</a:t>
                      </a:r>
                      <a:endParaRPr lang="en-US" sz="1400" dirty="0"/>
                    </a:p>
                  </a:txBody>
                  <a:tcPr/>
                </a:tc>
                <a:tc>
                  <a:txBody>
                    <a:bodyPr/>
                    <a:lstStyle/>
                    <a:p>
                      <a:r>
                        <a:rPr lang="en-US" sz="1400" dirty="0" smtClean="0"/>
                        <a:t>Done</a:t>
                      </a:r>
                      <a:endParaRPr lang="en-US" sz="14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Letter from The CEO</a:t>
            </a:r>
            <a:endParaRPr lang="en-US" dirty="0"/>
          </a:p>
        </p:txBody>
      </p:sp>
      <p:sp>
        <p:nvSpPr>
          <p:cNvPr id="3" name="Subtitle 2"/>
          <p:cNvSpPr>
            <a:spLocks noGrp="1"/>
          </p:cNvSpPr>
          <p:nvPr>
            <p:ph type="subTitle" idx="1"/>
          </p:nvPr>
        </p:nvSpPr>
        <p:spPr/>
        <p:txBody>
          <a:bodyPr/>
          <a:lstStyle/>
          <a:p>
            <a:r>
              <a:rPr lang="en-US" smtClean="0"/>
              <a:t>Click icon </a:t>
            </a:r>
            <a:r>
              <a:rPr lang="en-US" dirty="0" smtClean="0"/>
              <a:t>below to here letter</a:t>
            </a:r>
            <a:endParaRPr lang="en-US" dirty="0"/>
          </a:p>
        </p:txBody>
      </p:sp>
      <p:pic>
        <p:nvPicPr>
          <p:cNvPr id="4" name="CEO Audio.wma">
            <a:hlinkClick r:id="" action="ppaction://media"/>
          </p:cNvPr>
          <p:cNvPicPr>
            <a:picLocks noRot="1" noChangeAspect="1"/>
          </p:cNvPicPr>
          <p:nvPr>
            <a:audioFile r:link="rId1"/>
          </p:nvPr>
        </p:nvPicPr>
        <p:blipFill>
          <a:blip r:embed="rId3" cstate="print"/>
          <a:stretch>
            <a:fillRect/>
          </a:stretch>
        </p:blipFill>
        <p:spPr>
          <a:xfrm>
            <a:off x="3962400" y="41910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5320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Marketing/Sales</a:t>
            </a:r>
            <a:br>
              <a:rPr lang="en-US" dirty="0" smtClean="0"/>
            </a:br>
            <a:r>
              <a:rPr lang="en-US" dirty="0" smtClean="0"/>
              <a:t>Annual Report</a:t>
            </a:r>
            <a:br>
              <a:rPr lang="en-US" dirty="0" smtClean="0"/>
            </a:br>
            <a:r>
              <a:rPr lang="en-US" dirty="0" smtClean="0"/>
              <a:t>June 1, 20XX</a:t>
            </a:r>
            <a:endParaRPr lang="en-US" dirty="0"/>
          </a:p>
        </p:txBody>
      </p:sp>
      <p:sp>
        <p:nvSpPr>
          <p:cNvPr id="3" name="Subtitle 2"/>
          <p:cNvSpPr>
            <a:spLocks noGrp="1"/>
          </p:cNvSpPr>
          <p:nvPr>
            <p:ph type="subTitle" idx="1"/>
          </p:nvPr>
        </p:nvSpPr>
        <p:spPr/>
        <p:txBody>
          <a:bodyPr/>
          <a:lstStyle/>
          <a:p>
            <a:r>
              <a:rPr lang="en-US" dirty="0" smtClean="0">
                <a:hlinkClick r:id="rId3"/>
              </a:rPr>
              <a:t>Computer Dating Survey</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5" name="Picture 4" descr="matches.jpg"/>
          <p:cNvPicPr>
            <a:picLocks noChangeAspect="1"/>
          </p:cNvPicPr>
          <p:nvPr/>
        </p:nvPicPr>
        <p:blipFill>
          <a:blip r:embed="rId3" cstate="print"/>
          <a:stretch>
            <a:fillRect/>
          </a:stretch>
        </p:blipFill>
        <p:spPr>
          <a:xfrm>
            <a:off x="381000" y="228600"/>
            <a:ext cx="8458200" cy="6248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profile.jpg"/>
          <p:cNvPicPr>
            <a:picLocks noChangeAspect="1"/>
          </p:cNvPicPr>
          <p:nvPr/>
        </p:nvPicPr>
        <p:blipFill>
          <a:blip r:embed="rId3" cstate="print"/>
          <a:stretch>
            <a:fillRect/>
          </a:stretch>
        </p:blipFill>
        <p:spPr>
          <a:xfrm>
            <a:off x="304800" y="304800"/>
            <a:ext cx="8610600" cy="624839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28600"/>
            <a:ext cx="8229600" cy="914400"/>
          </a:xfrm>
        </p:spPr>
        <p:txBody>
          <a:bodyPr/>
          <a:lstStyle/>
          <a:p>
            <a:r>
              <a:rPr lang="en-US" dirty="0" smtClean="0"/>
              <a:t>Financial Summary</a:t>
            </a:r>
            <a:endParaRPr lang="en-US" dirty="0"/>
          </a:p>
        </p:txBody>
      </p:sp>
      <p:sp>
        <p:nvSpPr>
          <p:cNvPr id="3" name="Subtitle 2"/>
          <p:cNvSpPr>
            <a:spLocks noGrp="1"/>
          </p:cNvSpPr>
          <p:nvPr>
            <p:ph type="subTitle" idx="1"/>
          </p:nvPr>
        </p:nvSpPr>
        <p:spPr>
          <a:xfrm>
            <a:off x="304800" y="1219200"/>
            <a:ext cx="8610600" cy="3865098"/>
          </a:xfrm>
        </p:spPr>
        <p:txBody>
          <a:bodyPr>
            <a:normAutofit lnSpcReduction="10000"/>
          </a:bodyPr>
          <a:lstStyle/>
          <a:p>
            <a:r>
              <a:rPr lang="en-US" dirty="0" smtClean="0"/>
              <a:t>Monthly expenses remained fairly equal</a:t>
            </a:r>
          </a:p>
          <a:p>
            <a:r>
              <a:rPr lang="en-US" dirty="0" smtClean="0"/>
              <a:t>Total revenue was $638,897.89</a:t>
            </a:r>
          </a:p>
          <a:p>
            <a:r>
              <a:rPr lang="en-US" dirty="0" smtClean="0"/>
              <a:t>Net profit was $49,016.30</a:t>
            </a:r>
          </a:p>
          <a:p>
            <a:r>
              <a:rPr lang="en-US" dirty="0" smtClean="0"/>
              <a:t>Profit margin was 7.6%</a:t>
            </a:r>
          </a:p>
          <a:p>
            <a:r>
              <a:rPr lang="en-US" dirty="0" smtClean="0"/>
              <a:t>Our balance sheet showed over $98,000 in cash</a:t>
            </a:r>
          </a:p>
          <a:p>
            <a:r>
              <a:rPr lang="en-US" dirty="0" smtClean="0"/>
              <a:t>We made regular payments on our note.</a:t>
            </a:r>
          </a:p>
          <a:p>
            <a:r>
              <a:rPr lang="en-US" dirty="0" smtClean="0"/>
              <a:t>We had no other liabilities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Management Discussion and Analysis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Company’s Financial Performance</a:t>
            </a:r>
          </a:p>
          <a:p>
            <a:r>
              <a:rPr lang="en-US" dirty="0" smtClean="0"/>
              <a:t>Company’s Current Financial Position</a:t>
            </a:r>
          </a:p>
          <a:p>
            <a:r>
              <a:rPr lang="en-US" dirty="0" smtClean="0"/>
              <a:t>Market Risks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28600"/>
            <a:ext cx="8229600" cy="1143000"/>
          </a:xfrm>
        </p:spPr>
        <p:txBody>
          <a:bodyPr/>
          <a:lstStyle/>
          <a:p>
            <a:r>
              <a:rPr lang="en-US" dirty="0" smtClean="0"/>
              <a:t>CPA Letter</a:t>
            </a:r>
            <a:endParaRPr lang="en-US" dirty="0"/>
          </a:p>
        </p:txBody>
      </p:sp>
      <p:sp>
        <p:nvSpPr>
          <p:cNvPr id="3" name="Subtitle 2"/>
          <p:cNvSpPr>
            <a:spLocks noGrp="1"/>
          </p:cNvSpPr>
          <p:nvPr>
            <p:ph type="subTitle" idx="1"/>
          </p:nvPr>
        </p:nvSpPr>
        <p:spPr>
          <a:xfrm>
            <a:off x="1371600" y="1524000"/>
            <a:ext cx="6400800" cy="3560298"/>
          </a:xfrm>
        </p:spPr>
        <p:txBody>
          <a:bodyPr/>
          <a:lstStyle/>
          <a:p>
            <a:r>
              <a:rPr lang="en-US" dirty="0" smtClean="0"/>
              <a:t>Financials are in excellent order</a:t>
            </a:r>
          </a:p>
          <a:p>
            <a:r>
              <a:rPr lang="en-US" dirty="0" smtClean="0"/>
              <a:t>All statements present: trial balance, income statement, stockholders’ Equity and balance sheet</a:t>
            </a:r>
          </a:p>
          <a:p>
            <a:r>
              <a:rPr lang="en-US" dirty="0" smtClean="0"/>
              <a:t>Spreadsheet combined all monthly totals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752599"/>
          </a:xfrm>
        </p:spPr>
        <p:txBody>
          <a:bodyPr>
            <a:normAutofit fontScale="90000"/>
          </a:bodyPr>
          <a:lstStyle/>
          <a:p>
            <a:r>
              <a:rPr lang="en-US" dirty="0" smtClean="0"/>
              <a:t>Financial Reports</a:t>
            </a:r>
            <a:br>
              <a:rPr lang="en-US" dirty="0" smtClean="0"/>
            </a:br>
            <a:r>
              <a:rPr lang="en-US" dirty="0" smtClean="0"/>
              <a:t>Annual Report</a:t>
            </a:r>
            <a:br>
              <a:rPr lang="en-US" dirty="0" smtClean="0"/>
            </a:br>
            <a:r>
              <a:rPr lang="en-US" dirty="0" smtClean="0"/>
              <a:t>June 1, 20XX</a:t>
            </a:r>
            <a:endParaRPr lang="en-US" dirty="0"/>
          </a:p>
        </p:txBody>
      </p:sp>
      <p:sp>
        <p:nvSpPr>
          <p:cNvPr id="3" name="Subtitle 2"/>
          <p:cNvSpPr>
            <a:spLocks noGrp="1"/>
          </p:cNvSpPr>
          <p:nvPr>
            <p:ph type="subTitle" idx="1"/>
          </p:nvPr>
        </p:nvSpPr>
        <p:spPr>
          <a:xfrm>
            <a:off x="1371600" y="2438400"/>
            <a:ext cx="6400800" cy="3200400"/>
          </a:xfrm>
        </p:spPr>
        <p:txBody>
          <a:bodyPr>
            <a:normAutofit/>
          </a:bodyPr>
          <a:lstStyle/>
          <a:p>
            <a:r>
              <a:rPr lang="en-US" sz="2800" dirty="0" smtClean="0">
                <a:hlinkClick r:id="rId3"/>
              </a:rPr>
              <a:t>Financial  Statements for </a:t>
            </a:r>
            <a:r>
              <a:rPr lang="en-US" sz="2800" dirty="0" err="1" smtClean="0">
                <a:hlinkClick r:id="rId3"/>
              </a:rPr>
              <a:t>LoveBytes</a:t>
            </a:r>
            <a:endParaRPr lang="en-US" sz="2800" dirty="0"/>
          </a:p>
        </p:txBody>
      </p:sp>
      <p:sp>
        <p:nvSpPr>
          <p:cNvPr id="4" name="TextBox 3"/>
          <p:cNvSpPr txBox="1"/>
          <p:nvPr/>
        </p:nvSpPr>
        <p:spPr>
          <a:xfrm>
            <a:off x="2057400" y="3886200"/>
            <a:ext cx="4800600" cy="646331"/>
          </a:xfrm>
          <a:prstGeom prst="rect">
            <a:avLst/>
          </a:prstGeom>
          <a:noFill/>
        </p:spPr>
        <p:txBody>
          <a:bodyPr wrap="square" rtlCol="0">
            <a:spAutoFit/>
          </a:bodyPr>
          <a:lstStyle/>
          <a:p>
            <a:r>
              <a:rPr lang="en-US" dirty="0" smtClean="0"/>
              <a:t>Our loan was for $49,400.  Payments were $745.58 each month</a:t>
            </a:r>
            <a:endParaRPr lang="en-US" dirty="0"/>
          </a:p>
        </p:txBody>
      </p:sp>
      <p:pic>
        <p:nvPicPr>
          <p:cNvPr id="1026" name="Picture 2" descr="C:\Users\Jerry Belch\AppData\Local\Microsoft\Windows\Temporary Internet Files\Content.IE5\81RM4W91\MC910215877[1].jpg"/>
          <p:cNvPicPr>
            <a:picLocks noChangeAspect="1" noChangeArrowheads="1"/>
          </p:cNvPicPr>
          <p:nvPr/>
        </p:nvPicPr>
        <p:blipFill>
          <a:blip r:embed="rId4" cstate="print"/>
          <a:srcRect/>
          <a:stretch>
            <a:fillRect/>
          </a:stretch>
        </p:blipFill>
        <p:spPr bwMode="auto">
          <a:xfrm>
            <a:off x="285750" y="4648200"/>
            <a:ext cx="8572500" cy="18288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26</TotalTime>
  <Words>547</Words>
  <Application>Microsoft Office PowerPoint</Application>
  <PresentationFormat>On-screen Show (4:3)</PresentationFormat>
  <Paragraphs>72</Paragraphs>
  <Slides>11</Slides>
  <Notes>9</Notes>
  <HiddenSlides>0</HiddenSlides>
  <MMClips>1</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Foundry</vt:lpstr>
      <vt:lpstr>LoveBytes Annual Report May 31, 2014</vt:lpstr>
      <vt:lpstr>Letter from The CEO</vt:lpstr>
      <vt:lpstr>Marketing/Sales Annual Report June 1, 20XX</vt:lpstr>
      <vt:lpstr>Slide 4</vt:lpstr>
      <vt:lpstr>Slide 5</vt:lpstr>
      <vt:lpstr>Financial Summary</vt:lpstr>
      <vt:lpstr>Management Discussion and Analysis</vt:lpstr>
      <vt:lpstr>CPA Letter</vt:lpstr>
      <vt:lpstr>Financial Reports Annual Report June 1, 20XX</vt:lpstr>
      <vt:lpstr>Information Technology Annual Report June 1, 20XX</vt:lpstr>
      <vt:lpstr>Human Resources Annual Report June 1, 20XX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LoveBytes</dc:title>
  <dc:creator>Jerry Belch</dc:creator>
  <cp:lastModifiedBy>Jerry Belch</cp:lastModifiedBy>
  <cp:revision>16</cp:revision>
  <dcterms:created xsi:type="dcterms:W3CDTF">2014-02-24T20:01:33Z</dcterms:created>
  <dcterms:modified xsi:type="dcterms:W3CDTF">2014-03-10T15:09:26Z</dcterms:modified>
</cp:coreProperties>
</file>